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1"/>
      <p:bold r:id="rId12"/>
      <p:italic r:id="rId13"/>
      <p:boldItalic r:id="rId14"/>
    </p:embeddedFont>
    <p:embeddedFont>
      <p:font typeface="Source Sans Pro" panose="020B050303040302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hkWIKDcKfMnFdUmUIK4Kmy1ZgT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" name="Google Shape;4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/>
          <p:nvPr/>
        </p:nvSpPr>
        <p:spPr>
          <a:xfrm>
            <a:off x="-25" y="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10" descr="marc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0"/>
          <p:cNvSpPr txBox="1">
            <a:spLocks noGrp="1"/>
          </p:cNvSpPr>
          <p:nvPr>
            <p:ph type="ctrTitle"/>
          </p:nvPr>
        </p:nvSpPr>
        <p:spPr>
          <a:xfrm>
            <a:off x="1139200" y="645550"/>
            <a:ext cx="6865800" cy="19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1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11" descr="marc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body" idx="1"/>
          </p:nvPr>
        </p:nvSpPr>
        <p:spPr>
          <a:xfrm>
            <a:off x="1010200" y="1443000"/>
            <a:ext cx="3461400" cy="27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body" idx="2"/>
          </p:nvPr>
        </p:nvSpPr>
        <p:spPr>
          <a:xfrm>
            <a:off x="4680125" y="1443000"/>
            <a:ext cx="3461400" cy="27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2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12" descr="marc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12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»"/>
              <a:defRPr/>
            </a:lvl1pPr>
            <a:lvl2pPr marL="91440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2pPr>
            <a:lvl3pPr marL="137160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3pPr>
            <a:lvl4pPr marL="1828800" lvl="3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3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Google Shape;28;p13" descr="marc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3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body" idx="1"/>
          </p:nvPr>
        </p:nvSpPr>
        <p:spPr>
          <a:xfrm>
            <a:off x="1010200" y="1458421"/>
            <a:ext cx="2298600" cy="28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2"/>
          </p:nvPr>
        </p:nvSpPr>
        <p:spPr>
          <a:xfrm>
            <a:off x="3426550" y="1458421"/>
            <a:ext cx="2298600" cy="28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3"/>
          </p:nvPr>
        </p:nvSpPr>
        <p:spPr>
          <a:xfrm>
            <a:off x="5842900" y="1458421"/>
            <a:ext cx="2298600" cy="28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p14" descr="marc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hyperlink" Target="https://github.com/frekkanzer2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hyperlink" Target="https://github.com/CFerrara98" TargetMode="External"/><Relationship Id="rId2" Type="http://schemas.openxmlformats.org/officeDocument/2006/relationships/notesSlide" Target="../notesSlides/notesSlide1.xml"/><Relationship Id="rId16" Type="http://schemas.openxmlformats.org/officeDocument/2006/relationships/hyperlink" Target="http://www.carmineferrara.altervista.org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c.ferrara49@studenti.unisa.it" TargetMode="External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5" Type="http://schemas.openxmlformats.org/officeDocument/2006/relationships/image" Target="../media/image9.png"/><Relationship Id="rId10" Type="http://schemas.openxmlformats.org/officeDocument/2006/relationships/hyperlink" Target="mailto:f.abate20@studenti.unisa.it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hyperlink" Target="http://www.fabate.altervista.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5" Type="http://schemas.openxmlformats.org/officeDocument/2006/relationships/image" Target="../media/image28.jp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g"/><Relationship Id="rId3" Type="http://schemas.openxmlformats.org/officeDocument/2006/relationships/image" Target="../media/image31.jpg"/><Relationship Id="rId7" Type="http://schemas.openxmlformats.org/officeDocument/2006/relationships/image" Target="../media/image34.png"/><Relationship Id="rId12" Type="http://schemas.openxmlformats.org/officeDocument/2006/relationships/image" Target="../media/image3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png"/><Relationship Id="rId11" Type="http://schemas.openxmlformats.org/officeDocument/2006/relationships/image" Target="../media/image38.png"/><Relationship Id="rId5" Type="http://schemas.openxmlformats.org/officeDocument/2006/relationships/image" Target="../media/image9.png"/><Relationship Id="rId10" Type="http://schemas.openxmlformats.org/officeDocument/2006/relationships/image" Target="../media/image37.png"/><Relationship Id="rId4" Type="http://schemas.openxmlformats.org/officeDocument/2006/relationships/image" Target="../media/image32.png"/><Relationship Id="rId9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40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41.png"/><Relationship Id="rId9" Type="http://schemas.openxmlformats.org/officeDocument/2006/relationships/image" Target="../media/image4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1" descr="Immagine che contiene uomo, persona, occhiali, posando&#10;&#10;Descrizione generat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72196" y="2692666"/>
            <a:ext cx="1362300" cy="1362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3" name="Google Shape;43;p1"/>
          <p:cNvSpPr txBox="1">
            <a:spLocks noGrp="1"/>
          </p:cNvSpPr>
          <p:nvPr>
            <p:ph type="ctrTitle"/>
          </p:nvPr>
        </p:nvSpPr>
        <p:spPr>
          <a:xfrm>
            <a:off x="836580" y="887210"/>
            <a:ext cx="6796200" cy="7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it-IT" sz="3700"/>
              <a:t>Digital Donation</a:t>
            </a:r>
            <a:endParaRPr sz="37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it-IT" sz="1500" i="1"/>
              <a:t>Un prodotto software a servizio di chi ha un bisogno reale</a:t>
            </a:r>
            <a:endParaRPr sz="1500" i="1"/>
          </a:p>
        </p:txBody>
      </p:sp>
      <p:pic>
        <p:nvPicPr>
          <p:cNvPr id="44" name="Google Shape;4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99262" y="802106"/>
            <a:ext cx="508158" cy="529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flipH="1">
            <a:off x="732934" y="2685663"/>
            <a:ext cx="462908" cy="44958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"/>
          <p:cNvSpPr txBox="1"/>
          <p:nvPr/>
        </p:nvSpPr>
        <p:spPr>
          <a:xfrm>
            <a:off x="762355" y="2168035"/>
            <a:ext cx="4556406" cy="30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it-IT" sz="15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Corso di Gestione dei Progetti Software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it-IT" sz="15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Professoressa Filomena Ferrucci</a:t>
            </a:r>
            <a:endParaRPr/>
          </a:p>
        </p:txBody>
      </p:sp>
      <p:sp>
        <p:nvSpPr>
          <p:cNvPr id="47" name="Google Shape;47;p1"/>
          <p:cNvSpPr txBox="1"/>
          <p:nvPr/>
        </p:nvSpPr>
        <p:spPr>
          <a:xfrm>
            <a:off x="5514346" y="2115512"/>
            <a:ext cx="2933934" cy="340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it-IT" sz="1500" b="0" i="1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Anno Accademico 2021/2022</a:t>
            </a:r>
            <a:endParaRPr/>
          </a:p>
        </p:txBody>
      </p:sp>
      <p:sp>
        <p:nvSpPr>
          <p:cNvPr id="48" name="Google Shape;48;p1"/>
          <p:cNvSpPr txBox="1"/>
          <p:nvPr/>
        </p:nvSpPr>
        <p:spPr>
          <a:xfrm>
            <a:off x="5436791" y="3905977"/>
            <a:ext cx="3379665" cy="448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it-IT" sz="1050" b="0" i="1" u="sng" strike="noStrike" cap="none">
                <a:solidFill>
                  <a:srgbClr val="62798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c.ferrara49@studenti.unisa.it</a:t>
            </a:r>
            <a:endParaRPr sz="1050" b="0" i="1" u="none" strike="noStrike" cap="none">
              <a:solidFill>
                <a:srgbClr val="62798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" name="Google Shape;49;p1" descr="Email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065867" y="3956628"/>
            <a:ext cx="227490" cy="22749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/>
          <p:nvPr/>
        </p:nvSpPr>
        <p:spPr>
          <a:xfrm>
            <a:off x="4508659" y="2698526"/>
            <a:ext cx="1522147" cy="54725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112E41"/>
              </a:gs>
              <a:gs pos="50000">
                <a:srgbClr val="19445E"/>
              </a:gs>
              <a:gs pos="100000">
                <a:srgbClr val="1F527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Carmine Ferrara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1" u="none" strike="noStrike" cap="none">
                <a:solidFill>
                  <a:srgbClr val="5EDCFF"/>
                </a:solidFill>
                <a:latin typeface="Arial"/>
                <a:ea typeface="Arial"/>
                <a:cs typeface="Arial"/>
                <a:sym typeface="Arial"/>
              </a:rPr>
              <a:t>Project Manager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1" i="1" u="none" strike="noStrike" cap="none">
              <a:solidFill>
                <a:srgbClr val="00BE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" name="Google Shape;51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719445" y="2665585"/>
            <a:ext cx="1362300" cy="1362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2" name="Google Shape;52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32432" y="2880862"/>
            <a:ext cx="326820" cy="31741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"/>
          <p:cNvSpPr/>
          <p:nvPr/>
        </p:nvSpPr>
        <p:spPr>
          <a:xfrm>
            <a:off x="2925319" y="3378371"/>
            <a:ext cx="1522147" cy="54725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C2230"/>
              </a:gs>
              <a:gs pos="50000">
                <a:srgbClr val="123246"/>
              </a:gs>
              <a:gs pos="100000">
                <a:srgbClr val="163C55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Francesco Abate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1" u="none" strike="noStrike" cap="none">
                <a:solidFill>
                  <a:srgbClr val="5EDCFF"/>
                </a:solidFill>
                <a:latin typeface="Arial"/>
                <a:ea typeface="Arial"/>
                <a:cs typeface="Arial"/>
                <a:sym typeface="Arial"/>
              </a:rPr>
              <a:t>Project Manager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1" i="1" u="none" strike="noStrike" cap="none">
              <a:solidFill>
                <a:srgbClr val="00BE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" name="Google Shape;54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48158" y="2672147"/>
            <a:ext cx="462908" cy="449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 flipH="1">
            <a:off x="7760019" y="2835239"/>
            <a:ext cx="326820" cy="317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" descr="Email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99804" y="3948685"/>
            <a:ext cx="227490" cy="22749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 txBox="1"/>
          <p:nvPr/>
        </p:nvSpPr>
        <p:spPr>
          <a:xfrm>
            <a:off x="332672" y="3885655"/>
            <a:ext cx="3379665" cy="448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it-IT" sz="1050" b="0" i="1" u="sng" strike="noStrike" cap="none">
                <a:solidFill>
                  <a:srgbClr val="627982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f.abate20@studenti.unisa.it</a:t>
            </a:r>
            <a:endParaRPr sz="1050" b="0" i="1" u="none" strike="noStrike" cap="none">
              <a:solidFill>
                <a:srgbClr val="62798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" name="Google Shape;58;p1" descr="Github, logo, social network, social icon - Free download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081215" y="4256873"/>
            <a:ext cx="208156" cy="208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" descr="Github, logo, social network, social icon - Free download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799262" y="4256873"/>
            <a:ext cx="208156" cy="208156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"/>
          <p:cNvSpPr txBox="1"/>
          <p:nvPr/>
        </p:nvSpPr>
        <p:spPr>
          <a:xfrm>
            <a:off x="5716704" y="4138027"/>
            <a:ext cx="3379665" cy="448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it-IT" sz="1050" b="0" i="1" u="sng" strike="noStrike" cap="none">
                <a:solidFill>
                  <a:srgbClr val="627982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Cferrara98</a:t>
            </a:r>
            <a:endParaRPr sz="1050" b="0" i="1" u="none" strike="noStrike" cap="none">
              <a:solidFill>
                <a:srgbClr val="62798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"/>
          <p:cNvSpPr txBox="1"/>
          <p:nvPr/>
        </p:nvSpPr>
        <p:spPr>
          <a:xfrm>
            <a:off x="5305" y="4138302"/>
            <a:ext cx="3379665" cy="448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it-IT" sz="1050" b="0" i="1" u="sng" strike="noStrike" cap="none">
                <a:solidFill>
                  <a:srgbClr val="627982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frekkanzer2</a:t>
            </a:r>
            <a:endParaRPr sz="1050" b="0" i="1" u="none" strike="noStrike" cap="none">
              <a:solidFill>
                <a:srgbClr val="62798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"/>
          <p:cNvSpPr txBox="1"/>
          <p:nvPr/>
        </p:nvSpPr>
        <p:spPr>
          <a:xfrm>
            <a:off x="1532039" y="4130549"/>
            <a:ext cx="3379665" cy="448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it-IT" sz="1050" b="0" i="1" u="sng" strike="noStrike" cap="none">
                <a:solidFill>
                  <a:srgbClr val="627982"/>
                </a:solid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www.fabate.altervista.org</a:t>
            </a:r>
            <a:endParaRPr sz="1050" b="0" i="1" u="none" strike="noStrike" cap="none">
              <a:solidFill>
                <a:srgbClr val="62798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2192455" y="4250003"/>
            <a:ext cx="208156" cy="208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6772607" y="4256873"/>
            <a:ext cx="208156" cy="20815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"/>
          <p:cNvSpPr txBox="1"/>
          <p:nvPr/>
        </p:nvSpPr>
        <p:spPr>
          <a:xfrm>
            <a:off x="4026871" y="4136563"/>
            <a:ext cx="3379665" cy="448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it-IT" sz="1050" b="0" i="1" u="sng" strike="noStrike" cap="none">
                <a:solidFill>
                  <a:srgbClr val="627982"/>
                </a:solidFill>
                <a:latin typeface="Arial"/>
                <a:ea typeface="Arial"/>
                <a:cs typeface="Arial"/>
                <a:sym typeface="Arial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www.carmineferrara.altervista.org</a:t>
            </a:r>
            <a:endParaRPr sz="1050" b="0" i="1" u="none" strike="noStrike" cap="none">
              <a:solidFill>
                <a:srgbClr val="62798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"/>
          <p:cNvSpPr/>
          <p:nvPr/>
        </p:nvSpPr>
        <p:spPr>
          <a:xfrm>
            <a:off x="992632" y="1428194"/>
            <a:ext cx="2674244" cy="2852257"/>
          </a:xfrm>
          <a:prstGeom prst="roundRect">
            <a:avLst>
              <a:gd name="adj" fmla="val 7208"/>
            </a:avLst>
          </a:prstGeom>
          <a:solidFill>
            <a:schemeClr val="dk1">
              <a:alpha val="56862"/>
            </a:schemeClr>
          </a:solidFill>
          <a:ln w="25400" cap="flat" cmpd="sng">
            <a:solidFill>
              <a:srgbClr val="008AB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/>
          <p:cNvSpPr txBox="1">
            <a:spLocks noGrp="1"/>
          </p:cNvSpPr>
          <p:nvPr>
            <p:ph type="title"/>
          </p:nvPr>
        </p:nvSpPr>
        <p:spPr>
          <a:xfrm>
            <a:off x="992632" y="622392"/>
            <a:ext cx="7131300" cy="539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 sz="1600" i="1"/>
              <a:t>Da dove nasce la nostra idea?</a:t>
            </a:r>
            <a:endParaRPr sz="1600" i="1"/>
          </a:p>
        </p:txBody>
      </p:sp>
      <p:sp>
        <p:nvSpPr>
          <p:cNvPr id="72" name="Google Shape;72;p2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t-IT"/>
              <a:t>2</a:t>
            </a:fld>
            <a:endParaRPr/>
          </a:p>
        </p:txBody>
      </p:sp>
      <p:pic>
        <p:nvPicPr>
          <p:cNvPr id="73" name="Google Shape;73;p2" descr="Immagine che contiene uomo, persona, occhiali, posando&#10;&#10;Descrizione generat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579" y="1743695"/>
            <a:ext cx="432024" cy="432023"/>
          </a:xfrm>
          <a:prstGeom prst="ellipse">
            <a:avLst/>
          </a:prstGeom>
          <a:noFill/>
          <a:ln>
            <a:noFill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sp>
        <p:nvSpPr>
          <p:cNvPr id="74" name="Google Shape;74;p2"/>
          <p:cNvSpPr/>
          <p:nvPr/>
        </p:nvSpPr>
        <p:spPr>
          <a:xfrm>
            <a:off x="1509321" y="1671069"/>
            <a:ext cx="2036084" cy="518574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112E41"/>
              </a:gs>
              <a:gs pos="25000">
                <a:srgbClr val="112E41"/>
              </a:gs>
              <a:gs pos="50000">
                <a:srgbClr val="19445E"/>
              </a:gs>
              <a:gs pos="100000">
                <a:srgbClr val="1F5271"/>
              </a:gs>
            </a:gsLst>
            <a:path path="circle">
              <a:fillToRect t="100000" r="100000"/>
            </a:path>
            <a:tileRect l="-100000" b="-100000"/>
          </a:gradFill>
          <a:ln w="25400" cap="flat" cmpd="sng">
            <a:solidFill>
              <a:srgbClr val="5B9D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324000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rgbClr val="5EDCFF"/>
                </a:solidFill>
                <a:latin typeface="Arial"/>
                <a:ea typeface="Arial"/>
                <a:cs typeface="Arial"/>
                <a:sym typeface="Arial"/>
              </a:rPr>
              <a:t>Sai, da donatore, vorrei offrire supporto a queste associazioni!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1" i="1" u="none" strike="noStrike" cap="none">
              <a:solidFill>
                <a:srgbClr val="00BE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" name="Google Shape;75;p2"/>
          <p:cNvPicPr preferRelativeResize="0"/>
          <p:nvPr/>
        </p:nvPicPr>
        <p:blipFill rotWithShape="1">
          <a:blip r:embed="rId4">
            <a:alphaModFix/>
          </a:blip>
          <a:srcRect t="1013" b="1012"/>
          <a:stretch/>
        </p:blipFill>
        <p:spPr>
          <a:xfrm flipH="1">
            <a:off x="3053028" y="2236791"/>
            <a:ext cx="459856" cy="450540"/>
          </a:xfrm>
          <a:prstGeom prst="ellipse">
            <a:avLst/>
          </a:prstGeom>
          <a:noFill/>
          <a:ln>
            <a:noFill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sp>
        <p:nvSpPr>
          <p:cNvPr id="76" name="Google Shape;76;p2"/>
          <p:cNvSpPr/>
          <p:nvPr/>
        </p:nvSpPr>
        <p:spPr>
          <a:xfrm>
            <a:off x="1147847" y="2236791"/>
            <a:ext cx="1860384" cy="432023"/>
          </a:xfrm>
          <a:prstGeom prst="roundRect">
            <a:avLst>
              <a:gd name="adj" fmla="val 16667"/>
            </a:avLst>
          </a:prstGeom>
          <a:solidFill>
            <a:srgbClr val="C7DFEC"/>
          </a:solidFill>
          <a:ln w="25400" cap="flat" cmpd="sng">
            <a:solidFill>
              <a:srgbClr val="5B9D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324000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Perchè non sviluppiamo qualcosa a riguardo?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1" i="1" u="none" strike="noStrike" cap="none">
              <a:solidFill>
                <a:srgbClr val="00BE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" name="Google Shape;77;p2" descr="Immagine che contiene uomo, persona, occhiali, posando&#10;&#10;Descrizione generat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579" y="2790959"/>
            <a:ext cx="450540" cy="450539"/>
          </a:xfrm>
          <a:prstGeom prst="ellipse">
            <a:avLst/>
          </a:prstGeom>
          <a:noFill/>
          <a:ln>
            <a:noFill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sp>
        <p:nvSpPr>
          <p:cNvPr id="78" name="Google Shape;78;p2"/>
          <p:cNvSpPr/>
          <p:nvPr/>
        </p:nvSpPr>
        <p:spPr>
          <a:xfrm>
            <a:off x="1492885" y="2722924"/>
            <a:ext cx="2036084" cy="518574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112E41"/>
              </a:gs>
              <a:gs pos="50000">
                <a:srgbClr val="19445E"/>
              </a:gs>
              <a:gs pos="100000">
                <a:srgbClr val="1F5271"/>
              </a:gs>
            </a:gsLst>
            <a:path path="circle">
              <a:fillToRect t="100000" r="100000"/>
            </a:path>
            <a:tileRect l="-100000" b="-100000"/>
          </a:gradFill>
          <a:ln w="25400" cap="flat" cmpd="sng">
            <a:solidFill>
              <a:srgbClr val="5B9D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324000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rgbClr val="5EDCFF"/>
                </a:solidFill>
                <a:latin typeface="Arial"/>
                <a:ea typeface="Arial"/>
                <a:cs typeface="Arial"/>
                <a:sym typeface="Arial"/>
              </a:rPr>
              <a:t>Ottima idea! Ma dobbiamo pensare più in grade...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1" i="1" u="none" strike="noStrike" cap="none">
              <a:solidFill>
                <a:srgbClr val="00BE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2"/>
          <p:cNvPicPr preferRelativeResize="0"/>
          <p:nvPr/>
        </p:nvPicPr>
        <p:blipFill rotWithShape="1">
          <a:blip r:embed="rId4">
            <a:alphaModFix/>
          </a:blip>
          <a:srcRect t="1013" b="1012"/>
          <a:stretch/>
        </p:blipFill>
        <p:spPr>
          <a:xfrm flipH="1">
            <a:off x="3071251" y="3295608"/>
            <a:ext cx="459856" cy="450540"/>
          </a:xfrm>
          <a:prstGeom prst="ellipse">
            <a:avLst/>
          </a:prstGeom>
          <a:noFill/>
          <a:ln>
            <a:noFill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sp>
        <p:nvSpPr>
          <p:cNvPr id="80" name="Google Shape;80;p2"/>
          <p:cNvSpPr/>
          <p:nvPr/>
        </p:nvSpPr>
        <p:spPr>
          <a:xfrm>
            <a:off x="1068040" y="3268634"/>
            <a:ext cx="1962268" cy="450539"/>
          </a:xfrm>
          <a:prstGeom prst="roundRect">
            <a:avLst>
              <a:gd name="adj" fmla="val 16667"/>
            </a:avLst>
          </a:prstGeom>
          <a:solidFill>
            <a:srgbClr val="C7DFEC"/>
          </a:solidFill>
          <a:ln w="25400" cap="flat" cmpd="sng">
            <a:solidFill>
              <a:srgbClr val="5B9D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324000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Allora aspetta ne riparleremo molto presto!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1" i="1" u="none" strike="noStrike" cap="none">
              <a:solidFill>
                <a:srgbClr val="00BE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"/>
          <p:cNvSpPr/>
          <p:nvPr/>
        </p:nvSpPr>
        <p:spPr>
          <a:xfrm>
            <a:off x="1068040" y="3854369"/>
            <a:ext cx="2019999" cy="317860"/>
          </a:xfrm>
          <a:prstGeom prst="roundRect">
            <a:avLst>
              <a:gd name="adj" fmla="val 16667"/>
            </a:avLst>
          </a:prstGeom>
          <a:solidFill>
            <a:srgbClr val="C7DFEC"/>
          </a:solidFill>
          <a:ln w="25400" cap="flat" cmpd="sng">
            <a:solidFill>
              <a:srgbClr val="5B9D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1" i="1" u="none" strike="noStrike" cap="none">
              <a:solidFill>
                <a:srgbClr val="00BE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"/>
          <p:cNvSpPr/>
          <p:nvPr/>
        </p:nvSpPr>
        <p:spPr>
          <a:xfrm>
            <a:off x="3211239" y="3843343"/>
            <a:ext cx="317730" cy="31786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rgbClr val="1B3B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" name="Google Shape;83;p2" descr="Friends icojam link material send share icon - Materia Social Fre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235373" y="3873794"/>
            <a:ext cx="256958" cy="256958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"/>
          <p:cNvSpPr/>
          <p:nvPr/>
        </p:nvSpPr>
        <p:spPr>
          <a:xfrm>
            <a:off x="4136199" y="2571750"/>
            <a:ext cx="1140903" cy="539995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25400" cap="flat" cmpd="sng">
            <a:solidFill>
              <a:srgbClr val="1B3B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6065224" y="2030895"/>
            <a:ext cx="1382402" cy="31749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 cap="flat" cmpd="sng">
            <a:solidFill>
              <a:srgbClr val="008AB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07/10/2021</a:t>
            </a:r>
            <a:endParaRPr/>
          </a:p>
        </p:txBody>
      </p:sp>
      <p:sp>
        <p:nvSpPr>
          <p:cNvPr id="86" name="Google Shape;86;p2"/>
          <p:cNvSpPr txBox="1"/>
          <p:nvPr/>
        </p:nvSpPr>
        <p:spPr>
          <a:xfrm>
            <a:off x="1068040" y="1203619"/>
            <a:ext cx="7131300" cy="539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</a:pPr>
            <a:r>
              <a:rPr lang="it-IT" sz="1000" b="1" i="1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Luglio 2021</a:t>
            </a:r>
            <a:endParaRPr/>
          </a:p>
        </p:txBody>
      </p:sp>
      <p:sp>
        <p:nvSpPr>
          <p:cNvPr id="87" name="Google Shape;87;p2"/>
          <p:cNvSpPr/>
          <p:nvPr/>
        </p:nvSpPr>
        <p:spPr>
          <a:xfrm>
            <a:off x="5746426" y="2487276"/>
            <a:ext cx="2019999" cy="80715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112E41"/>
              </a:gs>
              <a:gs pos="50000">
                <a:srgbClr val="19445E"/>
              </a:gs>
              <a:gs pos="100000">
                <a:srgbClr val="1F5271"/>
              </a:gs>
            </a:gsLst>
            <a:path path="circle">
              <a:fillToRect t="100000" r="100000"/>
            </a:path>
            <a:tileRect l="-100000" b="-100000"/>
          </a:gradFill>
          <a:ln w="25400" cap="flat" cmpd="sng">
            <a:solidFill>
              <a:srgbClr val="5B9D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324000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L’occasione giusta per riparlarne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1" i="1" u="none" strike="noStrike" cap="none">
              <a:solidFill>
                <a:srgbClr val="00BEF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 sz="1600" i="1"/>
              <a:t>Un</a:t>
            </a:r>
            <a:r>
              <a:rPr lang="it-IT" sz="3200" i="1"/>
              <a:t> </a:t>
            </a:r>
            <a:r>
              <a:rPr lang="it-IT" sz="1600" i="1"/>
              <a:t>problema più che attuale… </a:t>
            </a:r>
            <a:endParaRPr sz="1600" i="1"/>
          </a:p>
        </p:txBody>
      </p:sp>
      <p:sp>
        <p:nvSpPr>
          <p:cNvPr id="93" name="Google Shape;93;p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t-IT"/>
              <a:t>3</a:t>
            </a:fld>
            <a:endParaRPr/>
          </a:p>
        </p:txBody>
      </p:sp>
      <p:sp>
        <p:nvSpPr>
          <p:cNvPr id="94" name="Google Shape;94;p3"/>
          <p:cNvSpPr txBox="1">
            <a:spLocks noGrp="1"/>
          </p:cNvSpPr>
          <p:nvPr>
            <p:ph type="body" idx="1"/>
          </p:nvPr>
        </p:nvSpPr>
        <p:spPr>
          <a:xfrm>
            <a:off x="2507458" y="1613665"/>
            <a:ext cx="5397744" cy="74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it-IT" sz="1200" i="1"/>
              <a:t>La ricerca di volontari per le donazioni di sangue è da sempre e continua ad essere un’enorme sfida per associazioni ed il sistema sanitario nazionale…</a:t>
            </a:r>
            <a:endParaRPr/>
          </a:p>
        </p:txBody>
      </p:sp>
      <p:pic>
        <p:nvPicPr>
          <p:cNvPr id="95" name="Google Shape;95;p3" descr="Donare il sangue a Roma Garbatella Roma EUR Roma Tiburtina Roma Grottarossa  Frosinone | La Rete di Tutti"/>
          <p:cNvPicPr preferRelativeResize="0"/>
          <p:nvPr/>
        </p:nvPicPr>
        <p:blipFill rotWithShape="1">
          <a:blip r:embed="rId3">
            <a:alphaModFix/>
          </a:blip>
          <a:srcRect b="31850"/>
          <a:stretch/>
        </p:blipFill>
        <p:spPr>
          <a:xfrm>
            <a:off x="4976322" y="2363590"/>
            <a:ext cx="2867920" cy="109938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pic>
        <p:nvPicPr>
          <p:cNvPr id="96" name="Google Shape;96;p3" descr="Una goccia di sangue come mascotte a San Gavino Si chiama &amp;quot;I want you&amp;quot; la  nuova campagna dell&amp;#39;Avis - Donatori h24"/>
          <p:cNvPicPr preferRelativeResize="0"/>
          <p:nvPr/>
        </p:nvPicPr>
        <p:blipFill rotWithShape="1">
          <a:blip r:embed="rId4">
            <a:alphaModFix/>
          </a:blip>
          <a:srcRect l="32366" t="4709" r="32194" b="2061"/>
          <a:stretch/>
        </p:blipFill>
        <p:spPr>
          <a:xfrm>
            <a:off x="1299758" y="1700888"/>
            <a:ext cx="1178720" cy="132540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sp>
        <p:nvSpPr>
          <p:cNvPr id="97" name="Google Shape;97;p3"/>
          <p:cNvSpPr txBox="1"/>
          <p:nvPr/>
        </p:nvSpPr>
        <p:spPr>
          <a:xfrm>
            <a:off x="2571781" y="2282167"/>
            <a:ext cx="2340219" cy="74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200" b="0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….Con lo scoppiare della pandemia è un argomento di cui si parla sempre meno…</a:t>
            </a:r>
            <a:endParaRPr/>
          </a:p>
        </p:txBody>
      </p:sp>
      <p:sp>
        <p:nvSpPr>
          <p:cNvPr id="98" name="Google Shape;98;p3"/>
          <p:cNvSpPr txBox="1"/>
          <p:nvPr/>
        </p:nvSpPr>
        <p:spPr>
          <a:xfrm>
            <a:off x="1423066" y="3502566"/>
            <a:ext cx="4805363" cy="74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600" b="1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… Ma la richiesta di donatori è sempre maggiore.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t-IT"/>
              <a:t>4</a:t>
            </a:fld>
            <a:endParaRPr/>
          </a:p>
        </p:txBody>
      </p:sp>
      <p:sp>
        <p:nvSpPr>
          <p:cNvPr id="104" name="Google Shape;104;p4"/>
          <p:cNvSpPr txBox="1"/>
          <p:nvPr/>
        </p:nvSpPr>
        <p:spPr>
          <a:xfrm>
            <a:off x="828875" y="1281572"/>
            <a:ext cx="7587523" cy="458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400" b="0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Organismi </a:t>
            </a:r>
            <a:r>
              <a:rPr lang="it-IT" sz="1400" b="1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gestionali</a:t>
            </a:r>
            <a:r>
              <a:rPr lang="it-IT" sz="1400" b="0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di </a:t>
            </a:r>
            <a:r>
              <a:rPr lang="it-IT" sz="1400" b="1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Onlus e Associazioni</a:t>
            </a:r>
            <a:r>
              <a:rPr lang="it-IT" sz="1400" b="0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di volontari o </a:t>
            </a:r>
            <a:r>
              <a:rPr lang="it-IT" sz="1400" b="1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reparti specifici ospedalieri </a:t>
            </a:r>
            <a:r>
              <a:rPr lang="it-IT" sz="1400" b="0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per </a:t>
            </a:r>
            <a:r>
              <a:rPr lang="it-IT" sz="1400" b="1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ricerca di volontari</a:t>
            </a:r>
            <a:r>
              <a:rPr lang="it-IT" sz="1400" b="0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…</a:t>
            </a:r>
            <a:endParaRPr/>
          </a:p>
          <a:p>
            <a:pPr marL="1016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5" name="Google Shape;105;p4"/>
          <p:cNvSpPr txBox="1"/>
          <p:nvPr/>
        </p:nvSpPr>
        <p:spPr>
          <a:xfrm>
            <a:off x="816545" y="2156429"/>
            <a:ext cx="4067181" cy="415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Problema 1: </a:t>
            </a: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Organizzare le donazioni</a:t>
            </a:r>
            <a:endParaRPr/>
          </a:p>
        </p:txBody>
      </p:sp>
      <p:sp>
        <p:nvSpPr>
          <p:cNvPr id="106" name="Google Shape;106;p4"/>
          <p:cNvSpPr txBox="1"/>
          <p:nvPr/>
        </p:nvSpPr>
        <p:spPr>
          <a:xfrm>
            <a:off x="1538488" y="2671311"/>
            <a:ext cx="2501157" cy="458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❖"/>
            </a:pP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Prenotazioni obbligatorie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❖"/>
            </a:pP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Continua ricerca </a:t>
            </a: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telefonica</a:t>
            </a: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di volontari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❖"/>
            </a:pP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Stime</a:t>
            </a: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poco precise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❖"/>
            </a:pP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Non</a:t>
            </a: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c’è </a:t>
            </a: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personale specifico</a:t>
            </a:r>
            <a:endParaRPr/>
          </a:p>
        </p:txBody>
      </p:sp>
      <p:sp>
        <p:nvSpPr>
          <p:cNvPr id="107" name="Google Shape;107;p4"/>
          <p:cNvSpPr txBox="1"/>
          <p:nvPr/>
        </p:nvSpPr>
        <p:spPr>
          <a:xfrm>
            <a:off x="4260274" y="2391722"/>
            <a:ext cx="4067181" cy="458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Problema 2: </a:t>
            </a: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Informare il pubblico</a:t>
            </a:r>
            <a:endParaRPr/>
          </a:p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4128577" y="2782829"/>
            <a:ext cx="2829984" cy="458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❖"/>
            </a:pP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Molta </a:t>
            </a: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disinformazione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❖"/>
            </a:pP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Molti </a:t>
            </a: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timori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❖"/>
            </a:pP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Necessità di </a:t>
            </a: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piattaforma informativa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09" name="Google Shape;109;p4" descr="Vettoriale - User Icon - Aggiungere, Account, Più Icona In Icona  Illustrazione Vettoriale. Image 58450973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4845" y="3641068"/>
            <a:ext cx="687156" cy="68715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"/>
          <p:cNvSpPr/>
          <p:nvPr/>
        </p:nvSpPr>
        <p:spPr>
          <a:xfrm rot="344415">
            <a:off x="7122802" y="2908424"/>
            <a:ext cx="1363090" cy="666146"/>
          </a:xfrm>
          <a:prstGeom prst="cloudCallout">
            <a:avLst>
              <a:gd name="adj1" fmla="val -20833"/>
              <a:gd name="adj2" fmla="val 62500"/>
            </a:avLst>
          </a:prstGeom>
          <a:solidFill>
            <a:schemeClr val="dk1"/>
          </a:solidFill>
          <a:ln w="25400" cap="flat" cmpd="sng">
            <a:solidFill>
              <a:srgbClr val="1B3B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 it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Dangerous?</a:t>
            </a:r>
            <a:endParaRPr/>
          </a:p>
        </p:txBody>
      </p:sp>
      <p:pic>
        <p:nvPicPr>
          <p:cNvPr id="111" name="Google Shape;111;p4" descr="Free Icon | Telephone operato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6545" y="3036778"/>
            <a:ext cx="843650" cy="84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4" descr="Fake News Horizontal Icons PNG - Free PNG and Icons Download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27365" y="3079804"/>
            <a:ext cx="923956" cy="391007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4"/>
          <p:cNvSpPr/>
          <p:nvPr/>
        </p:nvSpPr>
        <p:spPr>
          <a:xfrm rot="2358173">
            <a:off x="6772563" y="3530559"/>
            <a:ext cx="460917" cy="221018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25400" cap="flat" cmpd="sng">
            <a:solidFill>
              <a:srgbClr val="1B3B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4"/>
          <p:cNvSpPr txBox="1"/>
          <p:nvPr/>
        </p:nvSpPr>
        <p:spPr>
          <a:xfrm>
            <a:off x="993862" y="1720322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</a:pPr>
            <a:r>
              <a:rPr lang="it-IT" sz="1200" b="1" i="0" u="none" strike="noStrike" cap="none">
                <a:solidFill>
                  <a:srgbClr val="1B3C51"/>
                </a:solidFill>
                <a:latin typeface="Montserrat"/>
                <a:ea typeface="Montserrat"/>
                <a:cs typeface="Montserrat"/>
                <a:sym typeface="Montserrat"/>
              </a:rPr>
              <a:t>Perché dovrebbero investire in un supporto informatico?</a:t>
            </a:r>
            <a:endParaRPr sz="12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4"/>
          <p:cNvSpPr txBox="1"/>
          <p:nvPr/>
        </p:nvSpPr>
        <p:spPr>
          <a:xfrm>
            <a:off x="826126" y="890465"/>
            <a:ext cx="7430461" cy="507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</a:pPr>
            <a:r>
              <a:rPr lang="it-IT" sz="1400" b="1" i="1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Chi è il nostro cliente?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t-IT"/>
              <a:t>5</a:t>
            </a:fld>
            <a:endParaRPr/>
          </a:p>
        </p:txBody>
      </p:sp>
      <p:sp>
        <p:nvSpPr>
          <p:cNvPr id="121" name="Google Shape;121;p5"/>
          <p:cNvSpPr txBox="1"/>
          <p:nvPr/>
        </p:nvSpPr>
        <p:spPr>
          <a:xfrm>
            <a:off x="1065207" y="1374012"/>
            <a:ext cx="4067181" cy="746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Problema 1: </a:t>
            </a: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Organizzare le donazioni</a:t>
            </a:r>
            <a:endParaRPr/>
          </a:p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Soluzione 1: </a:t>
            </a: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Progetto Greenfield</a:t>
            </a:r>
            <a:endParaRPr sz="1200" b="1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05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Piattaforma gestionale per le donazioni</a:t>
            </a: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2" name="Google Shape;122;p5"/>
          <p:cNvSpPr txBox="1"/>
          <p:nvPr/>
        </p:nvSpPr>
        <p:spPr>
          <a:xfrm>
            <a:off x="4461024" y="1367063"/>
            <a:ext cx="3793762" cy="809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Problema 2: </a:t>
            </a: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Informare il pubblico</a:t>
            </a:r>
            <a:endParaRPr/>
          </a:p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Soluzione 2: </a:t>
            </a: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Progetto open source</a:t>
            </a:r>
            <a:endParaRPr/>
          </a:p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05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Blog informativo per l’ente di ricerca volontari</a:t>
            </a:r>
            <a:endParaRPr/>
          </a:p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3" name="Google Shape;123;p5"/>
          <p:cNvSpPr txBox="1"/>
          <p:nvPr/>
        </p:nvSpPr>
        <p:spPr>
          <a:xfrm>
            <a:off x="824325" y="889554"/>
            <a:ext cx="7430461" cy="507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</a:pPr>
            <a:r>
              <a:rPr lang="it-IT" sz="1400" b="1" i="1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Cosa proponiamo? Due possibili soluzioni</a:t>
            </a:r>
            <a:endParaRPr/>
          </a:p>
        </p:txBody>
      </p:sp>
      <p:pic>
        <p:nvPicPr>
          <p:cNvPr id="124" name="Google Shape;124;p5" descr="Association Png 4 » PNG Image #1476557 - PNG Images - PNGi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470" y="2348571"/>
            <a:ext cx="562865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5" descr="Cells, column, data, row, spreadsheet, table icon - Download on Iconfinde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77990" y="2176666"/>
            <a:ext cx="318988" cy="318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5" descr="Check out notification icon from IconBros in 2021 | Paint icon, Drawing  lessons, Ico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139793" y="2321373"/>
            <a:ext cx="483394" cy="483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5" descr="Raise Hand Icons - Download Free Vector Icons | Noun Project #1192202 - PNG  Images - PNGio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259193" y="2853838"/>
            <a:ext cx="562865" cy="562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5" descr="Immagine che contiene oggetto da esterni&#10;&#10;Descrizione generata automaticament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7830" y="2959448"/>
            <a:ext cx="425011" cy="42501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5"/>
          <p:cNvSpPr/>
          <p:nvPr/>
        </p:nvSpPr>
        <p:spPr>
          <a:xfrm rot="-4826573">
            <a:off x="2408337" y="1990662"/>
            <a:ext cx="350044" cy="1311072"/>
          </a:xfrm>
          <a:prstGeom prst="curvedLef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/>
          <p:nvPr/>
        </p:nvSpPr>
        <p:spPr>
          <a:xfrm rot="5855338">
            <a:off x="2300883" y="2439392"/>
            <a:ext cx="350044" cy="1311072"/>
          </a:xfrm>
          <a:prstGeom prst="curvedLef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5" descr="Cells, column, data, row, spreadsheet, table icon - Download on Iconfinder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667602" y="2177786"/>
            <a:ext cx="318988" cy="318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" descr="Check out notification icon from IconBros in 2021 | Paint icon, Drawing  lessons, Icon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3129405" y="2322493"/>
            <a:ext cx="483394" cy="483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5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672985" y="2041612"/>
            <a:ext cx="2363247" cy="1220764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</p:spPr>
      </p:pic>
      <p:pic>
        <p:nvPicPr>
          <p:cNvPr id="134" name="Google Shape;134;p5" descr="Icon For Blog #334538 - Free Icons Library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173642" y="2058737"/>
            <a:ext cx="487504" cy="487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5" descr="Line logos open source icon -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7675141" y="2446123"/>
            <a:ext cx="391389" cy="391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" descr="Shape, circle&#10;&#10;Description automatically generated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245995" y="2780752"/>
            <a:ext cx="386030" cy="386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" descr="Multiple Files Icons - Download Free Vector Icons | Noun Project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690077" y="3077147"/>
            <a:ext cx="391389" cy="39138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5"/>
          <p:cNvSpPr txBox="1"/>
          <p:nvPr/>
        </p:nvSpPr>
        <p:spPr>
          <a:xfrm>
            <a:off x="1034307" y="3538490"/>
            <a:ext cx="2978002" cy="458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Analisi, Progettazione, Sviluppo e Testing</a:t>
            </a:r>
            <a:endParaRPr/>
          </a:p>
        </p:txBody>
      </p:sp>
      <p:sp>
        <p:nvSpPr>
          <p:cNvPr id="139" name="Google Shape;139;p5"/>
          <p:cNvSpPr txBox="1"/>
          <p:nvPr/>
        </p:nvSpPr>
        <p:spPr>
          <a:xfrm>
            <a:off x="4489367" y="3162945"/>
            <a:ext cx="2851638" cy="829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None/>
            </a:pPr>
            <a: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Riadattamento delle interfacce e delle funzionalità in base al contesto d’uso, seguiti da sessioni di testing .</a:t>
            </a:r>
            <a:endParaRPr/>
          </a:p>
        </p:txBody>
      </p:sp>
      <p:sp>
        <p:nvSpPr>
          <p:cNvPr id="140" name="Google Shape;140;p5"/>
          <p:cNvSpPr/>
          <p:nvPr/>
        </p:nvSpPr>
        <p:spPr>
          <a:xfrm>
            <a:off x="1073270" y="3980718"/>
            <a:ext cx="6993260" cy="1081082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" name="Google Shape;141;p5" descr="Intelligenza artificiale e lavoro: settori e possibili utilizzi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3988347" y="4114233"/>
            <a:ext cx="898448" cy="588590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</p:spPr>
      </p:pic>
      <p:sp>
        <p:nvSpPr>
          <p:cNvPr id="142" name="Google Shape;142;p5"/>
          <p:cNvSpPr txBox="1"/>
          <p:nvPr/>
        </p:nvSpPr>
        <p:spPr>
          <a:xfrm>
            <a:off x="4986255" y="3992250"/>
            <a:ext cx="2889045" cy="771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</a:pPr>
            <a:r>
              <a:rPr lang="it-IT" sz="9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Opzione intelligente per soluzione 2</a:t>
            </a:r>
            <a:endParaRPr dirty="0"/>
          </a:p>
          <a:p>
            <a:pPr marL="10160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</a:pPr>
            <a:r>
              <a:rPr lang="it-IT" sz="9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Modulo intelligente </a:t>
            </a:r>
            <a:r>
              <a:rPr lang="it-IT" sz="900" b="0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che analizzi l’attendibilità delle notizie pubblicate.</a:t>
            </a:r>
            <a:endParaRPr lang="it-IT" dirty="0"/>
          </a:p>
        </p:txBody>
      </p:sp>
      <p:pic>
        <p:nvPicPr>
          <p:cNvPr id="143" name="Google Shape;143;p5" descr="Icon For Blog #334538 - Free Icons Library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7175258" y="2058933"/>
            <a:ext cx="487504" cy="487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5" descr="Line logos open source icon -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675949" y="2446123"/>
            <a:ext cx="391389" cy="39138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42;p5">
            <a:extLst>
              <a:ext uri="{FF2B5EF4-FFF2-40B4-BE49-F238E27FC236}">
                <a16:creationId xmlns:a16="http://schemas.microsoft.com/office/drawing/2014/main" id="{492E31BD-208C-4091-B4DA-A454F58D7919}"/>
              </a:ext>
            </a:extLst>
          </p:cNvPr>
          <p:cNvSpPr txBox="1"/>
          <p:nvPr/>
        </p:nvSpPr>
        <p:spPr>
          <a:xfrm>
            <a:off x="1738481" y="4630855"/>
            <a:ext cx="5398179" cy="409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</a:pPr>
            <a:r>
              <a:rPr lang="it-IT" sz="9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Attenzione:</a:t>
            </a:r>
            <a:r>
              <a:rPr lang="it-IT" sz="900" b="0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fino a due anni fa </a:t>
            </a:r>
            <a:r>
              <a:rPr lang="it-IT" sz="9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il corso FIA non c’era</a:t>
            </a:r>
            <a:r>
              <a:rPr lang="it-IT" sz="900" b="0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quindi avremo bisogno del </a:t>
            </a:r>
            <a:r>
              <a:rPr lang="it-IT" sz="9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vostro aiuto</a:t>
            </a:r>
            <a:r>
              <a:rPr lang="it-IT" sz="900" b="0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!</a:t>
            </a:r>
            <a:endParaRPr lang="it-IT" dirty="0"/>
          </a:p>
        </p:txBody>
      </p:sp>
      <p:sp>
        <p:nvSpPr>
          <p:cNvPr id="29" name="Google Shape;142;p5">
            <a:extLst>
              <a:ext uri="{FF2B5EF4-FFF2-40B4-BE49-F238E27FC236}">
                <a16:creationId xmlns:a16="http://schemas.microsoft.com/office/drawing/2014/main" id="{13F44A71-2644-4FCB-879E-CC6548B4645B}"/>
              </a:ext>
            </a:extLst>
          </p:cNvPr>
          <p:cNvSpPr txBox="1"/>
          <p:nvPr/>
        </p:nvSpPr>
        <p:spPr>
          <a:xfrm>
            <a:off x="999841" y="3992250"/>
            <a:ext cx="2889045" cy="771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</a:pPr>
            <a:r>
              <a:rPr lang="it-IT" sz="9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Opzione intelligente per soluzione 1</a:t>
            </a:r>
            <a:endParaRPr dirty="0"/>
          </a:p>
          <a:p>
            <a:pPr marL="10160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</a:pPr>
            <a:r>
              <a:rPr lang="it-IT" sz="900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Inizialmente non previsto, </a:t>
            </a:r>
            <a:r>
              <a:rPr lang="it-IT" sz="9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è possibile proporre </a:t>
            </a:r>
            <a:r>
              <a:rPr lang="it-IT" sz="900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 modulo intelligente che discuteremo insieme.</a:t>
            </a:r>
            <a:endParaRPr lang="it-IT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/>
              <a:t>Cosa ci aspettiamo dai nostri possibili team member?</a:t>
            </a:r>
            <a:endParaRPr/>
          </a:p>
        </p:txBody>
      </p:sp>
      <p:sp>
        <p:nvSpPr>
          <p:cNvPr id="150" name="Google Shape;150;p6"/>
          <p:cNvSpPr txBox="1">
            <a:spLocks noGrp="1"/>
          </p:cNvSpPr>
          <p:nvPr>
            <p:ph type="body" idx="2"/>
          </p:nvPr>
        </p:nvSpPr>
        <p:spPr>
          <a:xfrm>
            <a:off x="836575" y="1320125"/>
            <a:ext cx="2889605" cy="314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it-IT" sz="1200" b="1"/>
              <a:t>Conoscenze fondamentali</a:t>
            </a:r>
            <a:endParaRPr sz="1100" b="1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it-IT" sz="1200" b="1"/>
              <a:t>Quali tecnologie possiamo utilizzare?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it-IT" sz="1100"/>
              <a:t>Possiamo ragionarci insieme, ma qualsiasi proposta è la benvenuta.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it-IT" sz="1100" b="1"/>
              <a:t>Un consiglio? </a:t>
            </a:r>
            <a:r>
              <a:rPr lang="it-IT" sz="1100"/>
              <a:t>Spring, framework di Java EE che consoliderebbe alcuni concetti di PD.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it-IT" sz="1100" b="1"/>
              <a:t>Attenzione! </a:t>
            </a:r>
            <a:r>
              <a:rPr lang="it-IT" sz="1100"/>
              <a:t>Spring vincolo per il progetto Open Source.</a:t>
            </a:r>
            <a:endParaRPr/>
          </a:p>
        </p:txBody>
      </p:sp>
      <p:sp>
        <p:nvSpPr>
          <p:cNvPr id="151" name="Google Shape;151;p6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t-IT"/>
              <a:t>6</a:t>
            </a:fld>
            <a:endParaRPr/>
          </a:p>
        </p:txBody>
      </p:sp>
      <p:pic>
        <p:nvPicPr>
          <p:cNvPr id="152" name="Google Shape;152;p6" descr="Immagini clipart Stock Vector faccina tris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83284" y="1406150"/>
            <a:ext cx="376770" cy="361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6" descr="database icon | Database icon, Starry night prom,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24312" y="1879986"/>
            <a:ext cx="491788" cy="491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39453" y="1910890"/>
            <a:ext cx="429981" cy="42998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6"/>
          <p:cNvSpPr txBox="1"/>
          <p:nvPr/>
        </p:nvSpPr>
        <p:spPr>
          <a:xfrm>
            <a:off x="1010200" y="2239413"/>
            <a:ext cx="675516" cy="491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</a:pPr>
            <a:r>
              <a:rPr lang="it-IT" sz="1200" b="0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TSW</a:t>
            </a:r>
            <a:endParaRPr/>
          </a:p>
        </p:txBody>
      </p:sp>
      <p:sp>
        <p:nvSpPr>
          <p:cNvPr id="156" name="Google Shape;156;p6"/>
          <p:cNvSpPr txBox="1"/>
          <p:nvPr/>
        </p:nvSpPr>
        <p:spPr>
          <a:xfrm>
            <a:off x="1884266" y="2239413"/>
            <a:ext cx="564472" cy="491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</a:pPr>
            <a:r>
              <a:rPr lang="it-IT" sz="1200" b="0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BD</a:t>
            </a:r>
            <a:endParaRPr/>
          </a:p>
        </p:txBody>
      </p:sp>
      <p:sp>
        <p:nvSpPr>
          <p:cNvPr id="157" name="Google Shape;157;p6"/>
          <p:cNvSpPr txBox="1"/>
          <p:nvPr/>
        </p:nvSpPr>
        <p:spPr>
          <a:xfrm>
            <a:off x="2636268" y="2239413"/>
            <a:ext cx="564472" cy="491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</a:pPr>
            <a:r>
              <a:rPr lang="it-IT" sz="1200" b="0" i="1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OOP</a:t>
            </a:r>
            <a:endParaRPr/>
          </a:p>
        </p:txBody>
      </p:sp>
      <p:sp>
        <p:nvSpPr>
          <p:cNvPr id="158" name="Google Shape;158;p6"/>
          <p:cNvSpPr txBox="1"/>
          <p:nvPr/>
        </p:nvSpPr>
        <p:spPr>
          <a:xfrm>
            <a:off x="5420084" y="1315006"/>
            <a:ext cx="2889605" cy="314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r>
              <a:rPr lang="it-IT"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Caratteristiche importanti</a:t>
            </a:r>
            <a:endParaRPr sz="1100" b="1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endParaRPr sz="1200" b="1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endParaRPr sz="11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 soft skill sono </a:t>
            </a:r>
            <a:r>
              <a:rPr lang="it-IT" sz="11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importanti</a:t>
            </a:r>
            <a: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in un progetto!</a:t>
            </a:r>
            <a:b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 non preoccupatevi: si perfezionano nel tempo con </a:t>
            </a:r>
            <a:r>
              <a:rPr lang="it-IT" sz="11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pratica ed esperienza</a:t>
            </a:r>
            <a: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Potremo raffinarle </a:t>
            </a:r>
            <a:r>
              <a:rPr lang="it-IT" sz="11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insieme</a:t>
            </a:r>
            <a: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r>
              <a:rPr lang="it-IT" sz="11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L’importante è mettersi in gioco!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endParaRPr sz="11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endParaRPr sz="11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59" name="Google Shape;159;p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flipH="1">
            <a:off x="4248493" y="1589636"/>
            <a:ext cx="228632" cy="2522572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6"/>
          <p:cNvSpPr txBox="1"/>
          <p:nvPr/>
        </p:nvSpPr>
        <p:spPr>
          <a:xfrm>
            <a:off x="4589402" y="1433959"/>
            <a:ext cx="286043" cy="3103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r>
              <a:rPr lang="it-IT"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SOFT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r>
              <a:rPr lang="it-IT"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SKILL</a:t>
            </a:r>
            <a:endParaRPr/>
          </a:p>
        </p:txBody>
      </p:sp>
      <p:pic>
        <p:nvPicPr>
          <p:cNvPr id="161" name="Google Shape;161;p6" descr="Calendar Icon - Download in Line Styl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532413" y="2017612"/>
            <a:ext cx="169377" cy="16937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6"/>
          <p:cNvSpPr txBox="1"/>
          <p:nvPr/>
        </p:nvSpPr>
        <p:spPr>
          <a:xfrm>
            <a:off x="5679668" y="1609454"/>
            <a:ext cx="2718196" cy="1121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Credere nella mission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Rispetto delle scadenze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Cooperazione e armonia nel team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r>
              <a:rPr lang="it-IT"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Propensione al problem solving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endParaRPr sz="11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</a:pPr>
            <a:endParaRPr sz="11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63" name="Google Shape;163;p6" descr="Adesivi Smile | Bep&amp;#39;s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274489" y="1315006"/>
            <a:ext cx="533080" cy="533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6" descr="Obj, obj file, obj icon, wavefront 3d, wavefront 3d object, wavefront 3d  object file icon - Download on Iconfinder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689433" y="1848086"/>
            <a:ext cx="564472" cy="5644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6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5533386" y="2256565"/>
            <a:ext cx="183226" cy="169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6" descr="Free Icon | Idea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5540309" y="2496964"/>
            <a:ext cx="169377" cy="169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6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540310" y="1765396"/>
            <a:ext cx="214084" cy="1653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38427" y="3236524"/>
            <a:ext cx="469118" cy="469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23975" y="3761605"/>
            <a:ext cx="467508" cy="46750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7"/>
          <p:cNvSpPr txBox="1">
            <a:spLocks noGrp="1"/>
          </p:cNvSpPr>
          <p:nvPr>
            <p:ph type="title"/>
          </p:nvPr>
        </p:nvSpPr>
        <p:spPr>
          <a:xfrm>
            <a:off x="10025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/>
              <a:t>Perchè scegliere noi?</a:t>
            </a:r>
            <a:endParaRPr/>
          </a:p>
        </p:txBody>
      </p:sp>
      <p:sp>
        <p:nvSpPr>
          <p:cNvPr id="175" name="Google Shape;175;p7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t-IT"/>
              <a:t>7</a:t>
            </a:fld>
            <a:endParaRPr/>
          </a:p>
        </p:txBody>
      </p:sp>
      <p:sp>
        <p:nvSpPr>
          <p:cNvPr id="176" name="Google Shape;176;p7"/>
          <p:cNvSpPr txBox="1"/>
          <p:nvPr/>
        </p:nvSpPr>
        <p:spPr>
          <a:xfrm>
            <a:off x="8664981" y="2192620"/>
            <a:ext cx="2889605" cy="314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7"/>
          <p:cNvSpPr txBox="1"/>
          <p:nvPr/>
        </p:nvSpPr>
        <p:spPr>
          <a:xfrm>
            <a:off x="967972" y="1705890"/>
            <a:ext cx="7006245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urce Sans Pro"/>
              <a:buNone/>
            </a:pPr>
            <a:r>
              <a:rPr lang="it-IT" sz="110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SE &amp; IT Management</a:t>
            </a:r>
            <a:r>
              <a:rPr lang="it-IT" sz="110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: sono le branche dell’informatica che più ci appassionano e ci rendono curiosi</a:t>
            </a:r>
            <a:endParaRPr/>
          </a:p>
        </p:txBody>
      </p:sp>
      <p:pic>
        <p:nvPicPr>
          <p:cNvPr id="178" name="Google Shape;178;p7" descr="Immagine che contiene uomo, persona, occhiali, posando&#10;&#10;Descrizione generata automaticamen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01587" y="2069207"/>
            <a:ext cx="686499" cy="686498"/>
          </a:xfrm>
          <a:prstGeom prst="ellipse">
            <a:avLst/>
          </a:prstGeom>
          <a:noFill/>
          <a:ln>
            <a:noFill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pic>
        <p:nvPicPr>
          <p:cNvPr id="179" name="Google Shape;179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78865" y="2051915"/>
            <a:ext cx="686499" cy="68649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0" name="Google Shape;180;p7"/>
          <p:cNvSpPr txBox="1"/>
          <p:nvPr/>
        </p:nvSpPr>
        <p:spPr>
          <a:xfrm>
            <a:off x="2988036" y="2049640"/>
            <a:ext cx="2889605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“Per noi, </a:t>
            </a:r>
            <a:r>
              <a:rPr lang="it-IT" sz="105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ottimizzazione dei tempi</a:t>
            </a:r>
            <a:r>
              <a:rPr lang="it-IT" sz="105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it-IT" sz="105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cooperazione</a:t>
            </a:r>
            <a:r>
              <a:rPr lang="it-IT" sz="105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 e </a:t>
            </a:r>
            <a:r>
              <a:rPr lang="it-IT" sz="105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comunicazione</a:t>
            </a:r>
            <a:r>
              <a:rPr lang="it-IT" sz="105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 sono fondamentali: amiamo </a:t>
            </a:r>
            <a:r>
              <a:rPr lang="it-IT" sz="105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ascoltare</a:t>
            </a:r>
            <a:r>
              <a:rPr lang="it-IT" sz="105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 tutti siccome il confronto è parte del successo”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1" u="none" strike="noStrike" cap="none">
              <a:solidFill>
                <a:srgbClr val="1B3C5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1" u="none" strike="noStrike" cap="none">
              <a:solidFill>
                <a:srgbClr val="1B3C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7"/>
          <p:cNvSpPr txBox="1"/>
          <p:nvPr/>
        </p:nvSpPr>
        <p:spPr>
          <a:xfrm>
            <a:off x="706128" y="2775780"/>
            <a:ext cx="232944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Team leader </a:t>
            </a:r>
            <a:r>
              <a:rPr lang="it-IT" sz="90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di IFY – Internship For You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Progetto coordinato </a:t>
            </a:r>
            <a:r>
              <a:rPr lang="it-IT" sz="90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a.a.2019/20</a:t>
            </a:r>
            <a:endParaRPr/>
          </a:p>
        </p:txBody>
      </p:sp>
      <p:sp>
        <p:nvSpPr>
          <p:cNvPr id="182" name="Google Shape;182;p7"/>
          <p:cNvSpPr txBox="1"/>
          <p:nvPr/>
        </p:nvSpPr>
        <p:spPr>
          <a:xfrm>
            <a:off x="6130592" y="2770879"/>
            <a:ext cx="232944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Team leader </a:t>
            </a:r>
            <a:r>
              <a:rPr lang="it-IT" sz="90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di Eat&amp;Reorder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Progetto non coordinato </a:t>
            </a:r>
            <a:r>
              <a:rPr lang="it-IT" sz="90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a.a.2019/20</a:t>
            </a:r>
            <a:endParaRPr/>
          </a:p>
        </p:txBody>
      </p:sp>
      <p:sp>
        <p:nvSpPr>
          <p:cNvPr id="183" name="Google Shape;183;p7"/>
          <p:cNvSpPr txBox="1"/>
          <p:nvPr/>
        </p:nvSpPr>
        <p:spPr>
          <a:xfrm>
            <a:off x="3678863" y="2927402"/>
            <a:ext cx="151102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r>
              <a:rPr lang="it-IT" sz="120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Team collaudato</a:t>
            </a:r>
            <a:endParaRPr sz="1200" b="0" i="1" u="none" strike="noStrike" cap="none">
              <a:solidFill>
                <a:srgbClr val="1B3C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23975" y="3242558"/>
            <a:ext cx="467508" cy="467508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7"/>
          <p:cNvSpPr txBox="1"/>
          <p:nvPr/>
        </p:nvSpPr>
        <p:spPr>
          <a:xfrm>
            <a:off x="2092679" y="3292263"/>
            <a:ext cx="160642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AI Car Kineton</a:t>
            </a:r>
            <a:r>
              <a:rPr lang="it-IT" sz="90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: un agente intelligente su strada</a:t>
            </a:r>
            <a:endParaRPr/>
          </a:p>
        </p:txBody>
      </p:sp>
      <p:sp>
        <p:nvSpPr>
          <p:cNvPr id="186" name="Google Shape;186;p7"/>
          <p:cNvSpPr txBox="1"/>
          <p:nvPr/>
        </p:nvSpPr>
        <p:spPr>
          <a:xfrm>
            <a:off x="2188086" y="3810318"/>
            <a:ext cx="151102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Outshell</a:t>
            </a:r>
            <a:r>
              <a:rPr lang="it-IT" sz="90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: il tuo amico contro il bullismo</a:t>
            </a:r>
            <a:endParaRPr/>
          </a:p>
        </p:txBody>
      </p:sp>
      <p:sp>
        <p:nvSpPr>
          <p:cNvPr id="187" name="Google Shape;187;p7"/>
          <p:cNvSpPr txBox="1"/>
          <p:nvPr/>
        </p:nvSpPr>
        <p:spPr>
          <a:xfrm>
            <a:off x="5030803" y="3278354"/>
            <a:ext cx="202051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Easy Scheduling</a:t>
            </a:r>
            <a:r>
              <a:rPr lang="it-IT" sz="90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: prenotazione dei posti in laboratorio per i dottorandi</a:t>
            </a:r>
            <a:endParaRPr/>
          </a:p>
        </p:txBody>
      </p:sp>
      <p:sp>
        <p:nvSpPr>
          <p:cNvPr id="188" name="Google Shape;188;p7"/>
          <p:cNvSpPr txBox="1"/>
          <p:nvPr/>
        </p:nvSpPr>
        <p:spPr>
          <a:xfrm>
            <a:off x="5030803" y="3723561"/>
            <a:ext cx="181097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b="1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IFY - Internship For You</a:t>
            </a:r>
            <a:r>
              <a:rPr lang="it-IT" sz="90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: gestione dei tirocini esterni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[manutenzione e ampliamento]</a:t>
            </a:r>
            <a:endParaRPr/>
          </a:p>
        </p:txBody>
      </p:sp>
      <p:pic>
        <p:nvPicPr>
          <p:cNvPr id="189" name="Google Shape;189;p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438427" y="3759995"/>
            <a:ext cx="467508" cy="467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7" descr="Immagine che contiene testo, serviziodatavola, piatto, stoviglie&#10;&#10;Descrizione generata automaticamente"/>
          <p:cNvPicPr preferRelativeResize="0"/>
          <p:nvPr/>
        </p:nvPicPr>
        <p:blipFill rotWithShape="1">
          <a:blip r:embed="rId9">
            <a:alphaModFix amt="20000"/>
          </a:blip>
          <a:srcRect/>
          <a:stretch/>
        </p:blipFill>
        <p:spPr>
          <a:xfrm>
            <a:off x="1118989" y="3310706"/>
            <a:ext cx="806854" cy="780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7" descr="Immagine che contiene testo, serviziodatavola, piatto, stoviglie&#10;&#10;Descrizione generata automaticamente"/>
          <p:cNvPicPr preferRelativeResize="0"/>
          <p:nvPr/>
        </p:nvPicPr>
        <p:blipFill rotWithShape="1">
          <a:blip r:embed="rId9">
            <a:alphaModFix amt="20000"/>
          </a:blip>
          <a:srcRect/>
          <a:stretch/>
        </p:blipFill>
        <p:spPr>
          <a:xfrm>
            <a:off x="7233921" y="3292263"/>
            <a:ext cx="806854" cy="78058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7"/>
          <p:cNvSpPr txBox="1"/>
          <p:nvPr/>
        </p:nvSpPr>
        <p:spPr>
          <a:xfrm>
            <a:off x="2080224" y="4278184"/>
            <a:ext cx="470523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800" b="0" i="1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Altre informazioni riguardo noi? Le trovate sui nostri appositi siti web! </a:t>
            </a:r>
            <a:endParaRPr/>
          </a:p>
        </p:txBody>
      </p:sp>
      <p:sp>
        <p:nvSpPr>
          <p:cNvPr id="193" name="Google Shape;193;p7"/>
          <p:cNvSpPr txBox="1"/>
          <p:nvPr/>
        </p:nvSpPr>
        <p:spPr>
          <a:xfrm>
            <a:off x="967972" y="1464864"/>
            <a:ext cx="692973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ans Pro"/>
              <a:buNone/>
            </a:pPr>
            <a:r>
              <a:rPr lang="it-IT" sz="1200" b="1" i="0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La nostra mission</a:t>
            </a:r>
            <a:r>
              <a:rPr lang="it-IT" sz="1200" b="0" i="0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it-IT" sz="1100" b="0" i="0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Supportare</a:t>
            </a:r>
            <a:r>
              <a:rPr lang="it-IT" sz="1200" b="0" i="0" u="none" strike="noStrike" cap="none">
                <a:solidFill>
                  <a:srgbClr val="1B3C51"/>
                </a:solidFill>
                <a:latin typeface="Arial"/>
                <a:ea typeface="Arial"/>
                <a:cs typeface="Arial"/>
                <a:sym typeface="Arial"/>
              </a:rPr>
              <a:t> i servizi destinati alla pubblica utilità in problemi concreti</a:t>
            </a:r>
            <a:endParaRPr/>
          </a:p>
        </p:txBody>
      </p:sp>
      <p:sp>
        <p:nvSpPr>
          <p:cNvPr id="194" name="Google Shape;194;p7"/>
          <p:cNvSpPr/>
          <p:nvPr/>
        </p:nvSpPr>
        <p:spPr>
          <a:xfrm>
            <a:off x="5447729" y="797168"/>
            <a:ext cx="2408021" cy="37707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112E41"/>
              </a:gs>
              <a:gs pos="50000">
                <a:srgbClr val="19445E"/>
              </a:gs>
              <a:gs pos="100000">
                <a:srgbClr val="1F527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Scadenza? Preappello</a:t>
            </a:r>
            <a:endParaRPr sz="1000" b="0" i="1" u="none" strike="noStrike" cap="none">
              <a:solidFill>
                <a:srgbClr val="5EDC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1" i="1" u="none" strike="noStrike" cap="none">
              <a:solidFill>
                <a:srgbClr val="00BEF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"/>
          <p:cNvSpPr txBox="1">
            <a:spLocks noGrp="1"/>
          </p:cNvSpPr>
          <p:nvPr>
            <p:ph type="ctrTitle" idx="4294967295"/>
          </p:nvPr>
        </p:nvSpPr>
        <p:spPr>
          <a:xfrm>
            <a:off x="1377625" y="1594989"/>
            <a:ext cx="63888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</a:pPr>
            <a:r>
              <a:rPr lang="it-IT" sz="2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Grazie per l’attenzione</a:t>
            </a:r>
            <a:endParaRPr sz="2400" b="1" i="0" u="none" strike="noStrike" cap="non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p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t-IT"/>
              <a:t>8</a:t>
            </a:fld>
            <a:endParaRPr/>
          </a:p>
        </p:txBody>
      </p:sp>
      <p:sp>
        <p:nvSpPr>
          <p:cNvPr id="201" name="Google Shape;201;p8"/>
          <p:cNvSpPr txBox="1"/>
          <p:nvPr/>
        </p:nvSpPr>
        <p:spPr>
          <a:xfrm>
            <a:off x="2823077" y="2691484"/>
            <a:ext cx="349784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1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Insieme oltre gli schemi!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1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La chiave del successo è tra i rischi.</a:t>
            </a:r>
            <a:endParaRPr sz="1200" b="0" i="1" u="none" strike="noStrike" cap="none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8"/>
          <p:cNvSpPr txBox="1"/>
          <p:nvPr/>
        </p:nvSpPr>
        <p:spPr>
          <a:xfrm>
            <a:off x="1758248" y="3972645"/>
            <a:ext cx="562750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i="0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Per qualsiasi domanda o dubbio i nostri contatti a vostra disposizione!</a:t>
            </a:r>
            <a:endParaRPr sz="1200" b="1" i="0" u="none" strike="noStrike" cap="none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remio template">
  <a:themeElements>
    <a:clrScheme name="Custom 347">
      <a:dk1>
        <a:srgbClr val="25516C"/>
      </a:dk1>
      <a:lt1>
        <a:srgbClr val="FFFFFF"/>
      </a:lt1>
      <a:dk2>
        <a:srgbClr val="666666"/>
      </a:dk2>
      <a:lt2>
        <a:srgbClr val="E2E7E9"/>
      </a:lt2>
      <a:accent1>
        <a:srgbClr val="00BEF2"/>
      </a:accent1>
      <a:accent2>
        <a:srgbClr val="2D82B0"/>
      </a:accent2>
      <a:accent3>
        <a:srgbClr val="25516C"/>
      </a:accent3>
      <a:accent4>
        <a:srgbClr val="67D6E9"/>
      </a:accent4>
      <a:accent5>
        <a:srgbClr val="41A2B3"/>
      </a:accent5>
      <a:accent6>
        <a:srgbClr val="0C8196"/>
      </a:accent6>
      <a:hlink>
        <a:srgbClr val="2D82B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661</Words>
  <Application>Microsoft Office PowerPoint</Application>
  <PresentationFormat>Presentazione su schermo (16:9)</PresentationFormat>
  <Paragraphs>116</Paragraphs>
  <Slides>8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Noto Sans Symbols</vt:lpstr>
      <vt:lpstr>Montserrat</vt:lpstr>
      <vt:lpstr>Arial</vt:lpstr>
      <vt:lpstr>Source Sans Pro</vt:lpstr>
      <vt:lpstr>Gremio template</vt:lpstr>
      <vt:lpstr>Digital Donation Un prodotto software a servizio di chi ha un bisogno reale</vt:lpstr>
      <vt:lpstr>Da dove nasce la nostra idea?</vt:lpstr>
      <vt:lpstr>Un problema più che attuale… </vt:lpstr>
      <vt:lpstr>Presentazione standard di PowerPoint</vt:lpstr>
      <vt:lpstr>Presentazione standard di PowerPoint</vt:lpstr>
      <vt:lpstr>Cosa ci aspettiamo dai nostri possibili team member?</vt:lpstr>
      <vt:lpstr>Perchè scegliere noi?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Donation Un prodotto software a servizio di chi ha un bisogno reale</dc:title>
  <cp:lastModifiedBy>Francesco Abate</cp:lastModifiedBy>
  <cp:revision>1</cp:revision>
  <dcterms:modified xsi:type="dcterms:W3CDTF">2021-10-07T10:54:16Z</dcterms:modified>
</cp:coreProperties>
</file>